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1" r:id="rId3"/>
    <p:sldId id="259" r:id="rId4"/>
    <p:sldId id="281" r:id="rId5"/>
    <p:sldId id="282" r:id="rId6"/>
    <p:sldId id="280" r:id="rId7"/>
    <p:sldId id="283" r:id="rId8"/>
    <p:sldId id="284" r:id="rId9"/>
    <p:sldId id="285" r:id="rId10"/>
    <p:sldId id="286" r:id="rId11"/>
    <p:sldId id="289" r:id="rId12"/>
    <p:sldId id="290" r:id="rId13"/>
    <p:sldId id="276" r:id="rId14"/>
    <p:sldId id="27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egoe Print" panose="02000600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05579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13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90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81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96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3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95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57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4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3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849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9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95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90000"/>
              </a:lnSpc>
              <a:spcBef>
                <a:spcPts val="0"/>
              </a:spcBef>
              <a:buSzPct val="100000"/>
              <a:defRPr sz="4800" b="1" spc="-15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  <a:defRPr>
                <a:solidFill>
                  <a:schemeClr val="bg2"/>
                </a:solidFill>
                <a:latin typeface="+mj-l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ody image1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25C58-4F58-4D0C-8854-78EF3E11F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2000" y="1392691"/>
            <a:ext cx="3970056" cy="2979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22">
            <a:extLst>
              <a:ext uri="{FF2B5EF4-FFF2-40B4-BE49-F238E27FC236}">
                <a16:creationId xmlns:a16="http://schemas.microsoft.com/office/drawing/2014/main" id="{541DC247-86C1-40D4-80FC-93DF95C74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1899" y="1392690"/>
            <a:ext cx="3920102" cy="297928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>
                <a:solidFill>
                  <a:schemeClr val="bg2"/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Shape 21">
            <a:extLst>
              <a:ext uri="{FF2B5EF4-FFF2-40B4-BE49-F238E27FC236}">
                <a16:creationId xmlns:a16="http://schemas.microsoft.com/office/drawing/2014/main" id="{E93C060F-0321-4BB3-B408-5BEAD4D0E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56786"/>
            <a:ext cx="8222100" cy="45395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lnSpc>
                <a:spcPct val="90000"/>
              </a:lnSpc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AF26D61-2028-420C-9AAC-49C49AA81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231775"/>
            <a:ext cx="8223250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49071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ody image1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25C58-4F58-4D0C-8854-78EF3E11F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00" y="231774"/>
            <a:ext cx="8639589" cy="42364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77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ody image1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D09AC-7C33-47C0-8626-50DD9AFE4F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412" y="220663"/>
            <a:ext cx="8639175" cy="4254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95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ody 3columns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14" name="Shape 21">
            <a:extLst>
              <a:ext uri="{FF2B5EF4-FFF2-40B4-BE49-F238E27FC236}">
                <a16:creationId xmlns:a16="http://schemas.microsoft.com/office/drawing/2014/main" id="{E93C060F-0321-4BB3-B408-5BEAD4D0E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56786"/>
            <a:ext cx="8222100" cy="45395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lnSpc>
                <a:spcPct val="90000"/>
              </a:lnSpc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AF26D61-2028-420C-9AAC-49C49AA81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231775"/>
            <a:ext cx="8223250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48D9B-5732-4467-82C4-1C764FE26F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1489" y="1392238"/>
            <a:ext cx="2631258" cy="2979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7674C3F-0D10-44C3-BA13-6FB6E9CF14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56371" y="1392238"/>
            <a:ext cx="2631258" cy="2979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BA9DE8-10D6-450C-A733-DD19D95406D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2742" y="1392238"/>
            <a:ext cx="2631258" cy="2979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54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number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>
            <a:extLst>
              <a:ext uri="{FF2B5EF4-FFF2-40B4-BE49-F238E27FC236}">
                <a16:creationId xmlns:a16="http://schemas.microsoft.com/office/drawing/2014/main" id="{AF273D21-BF4C-49EC-8D97-4EF3009DB726}"/>
              </a:ext>
            </a:extLst>
          </p:cNvPr>
          <p:cNvSpPr txBox="1">
            <a:spLocks/>
          </p:cNvSpPr>
          <p:nvPr userDrawn="1"/>
        </p:nvSpPr>
        <p:spPr>
          <a:xfrm>
            <a:off x="8562451" y="4844779"/>
            <a:ext cx="419422" cy="1617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r"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1A0FDB35-44B8-4370-B8C3-FF95D91687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0950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 b="1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7" name="Shape 13">
            <a:extLst>
              <a:ext uri="{FF2B5EF4-FFF2-40B4-BE49-F238E27FC236}">
                <a16:creationId xmlns:a16="http://schemas.microsoft.com/office/drawing/2014/main" id="{AE03F702-1763-4616-B8C4-7DBBC5F012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950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bg1"/>
                </a:solidFill>
                <a:latin typeface="+mj-l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">
            <a:extLst>
              <a:ext uri="{FF2B5EF4-FFF2-40B4-BE49-F238E27FC236}">
                <a16:creationId xmlns:a16="http://schemas.microsoft.com/office/drawing/2014/main" id="{A4129893-E688-4135-A4DD-EC7D74C32B4C}"/>
              </a:ext>
            </a:extLst>
          </p:cNvPr>
          <p:cNvSpPr txBox="1">
            <a:spLocks/>
          </p:cNvSpPr>
          <p:nvPr userDrawn="1"/>
        </p:nvSpPr>
        <p:spPr>
          <a:xfrm>
            <a:off x="8562451" y="4844779"/>
            <a:ext cx="419422" cy="1617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r"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3E59FB13-258B-4079-8547-DE394C4113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0950" y="1819275"/>
            <a:ext cx="8222100" cy="933600"/>
          </a:xfrm>
          <a:prstGeom prst="rect">
            <a:avLst/>
          </a:prstGeom>
        </p:spPr>
        <p:txBody>
          <a:bodyPr lIns="72000" tIns="91425" rIns="72000" bIns="91425" anchor="b" anchorCtr="0"/>
          <a:lstStyle>
            <a:lvl1pPr lvl="0" algn="ctr">
              <a:spcBef>
                <a:spcPts val="0"/>
              </a:spcBef>
              <a:buSzPct val="100000"/>
              <a:defRPr sz="48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id="{07970299-243E-421A-8957-66EB0AEB9B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950" y="2789130"/>
            <a:ext cx="8222100" cy="432900"/>
          </a:xfrm>
          <a:prstGeom prst="rect">
            <a:avLst/>
          </a:prstGeom>
        </p:spPr>
        <p:txBody>
          <a:bodyPr lIns="72000" tIns="91425" rIns="72000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/>
            </a:lvl1pPr>
          </a:lstStyle>
          <a:p>
            <a:pPr algn="r"/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7B4F4FBD-0AF2-45C8-93F5-32A1CE3CAC0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90000"/>
              </a:lnSpc>
              <a:spcBef>
                <a:spcPts val="0"/>
              </a:spcBef>
              <a:buSzPct val="100000"/>
              <a:defRPr sz="4800" b="1" spc="-150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984E2390-C960-4EC5-B983-F4A4A6587A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  <a:defRPr>
                <a:solidFill>
                  <a:schemeClr val="bg1"/>
                </a:solidFill>
                <a:latin typeface="+mj-l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14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chemeClr val="tx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">
            <a:extLst>
              <a:ext uri="{FF2B5EF4-FFF2-40B4-BE49-F238E27FC236}">
                <a16:creationId xmlns:a16="http://schemas.microsoft.com/office/drawing/2014/main" id="{5AE15945-6703-4E3A-8582-BB7A443307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90000"/>
              </a:lnSpc>
              <a:spcBef>
                <a:spcPts val="0"/>
              </a:spcBef>
              <a:buSzPct val="100000"/>
              <a:defRPr sz="4800" b="1" spc="-150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8EB66C2B-2CED-4D8F-B166-6A8DE05018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  <a:defRPr>
                <a:solidFill>
                  <a:schemeClr val="bg1"/>
                </a:solidFill>
                <a:latin typeface="+mj-l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3A6B0389-85DA-4AA4-99DD-634C7529EDA2}"/>
              </a:ext>
            </a:extLst>
          </p:cNvPr>
          <p:cNvSpPr/>
          <p:nvPr userDrawn="1"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>
            <a:extLst>
              <a:ext uri="{FF2B5EF4-FFF2-40B4-BE49-F238E27FC236}">
                <a16:creationId xmlns:a16="http://schemas.microsoft.com/office/drawing/2014/main" id="{2902387F-D2E3-4833-B5CE-7D17FFA05D8C}"/>
              </a:ext>
            </a:extLst>
          </p:cNvPr>
          <p:cNvSpPr/>
          <p:nvPr userDrawn="1"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4">
            <a:extLst>
              <a:ext uri="{FF2B5EF4-FFF2-40B4-BE49-F238E27FC236}">
                <a16:creationId xmlns:a16="http://schemas.microsoft.com/office/drawing/2014/main" id="{743DE335-F5CD-4733-8DDC-33D6B203AA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/>
            </a:lvl1pPr>
          </a:lstStyle>
          <a:p>
            <a:pPr algn="r"/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">
            <a:extLst>
              <a:ext uri="{FF2B5EF4-FFF2-40B4-BE49-F238E27FC236}">
                <a16:creationId xmlns:a16="http://schemas.microsoft.com/office/drawing/2014/main" id="{5AE15945-6703-4E3A-8582-BB7A443307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90000"/>
              </a:lnSpc>
              <a:spcBef>
                <a:spcPts val="0"/>
              </a:spcBef>
              <a:buSzPct val="100000"/>
              <a:defRPr sz="4800" b="1" spc="-15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8EB66C2B-2CED-4D8F-B166-6A8DE05018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  <a:defRPr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3A6B0389-85DA-4AA4-99DD-634C7529EDA2}"/>
              </a:ext>
            </a:extLst>
          </p:cNvPr>
          <p:cNvSpPr/>
          <p:nvPr userDrawn="1"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>
            <a:extLst>
              <a:ext uri="{FF2B5EF4-FFF2-40B4-BE49-F238E27FC236}">
                <a16:creationId xmlns:a16="http://schemas.microsoft.com/office/drawing/2014/main" id="{2902387F-D2E3-4833-B5CE-7D17FFA05D8C}"/>
              </a:ext>
            </a:extLst>
          </p:cNvPr>
          <p:cNvSpPr/>
          <p:nvPr userDrawn="1"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4">
            <a:extLst>
              <a:ext uri="{FF2B5EF4-FFF2-40B4-BE49-F238E27FC236}">
                <a16:creationId xmlns:a16="http://schemas.microsoft.com/office/drawing/2014/main" id="{743DE335-F5CD-4733-8DDC-33D6B203AA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/>
            </a:lvl1pPr>
          </a:lstStyle>
          <a:p>
            <a:pPr algn="r"/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0861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ody 2 columns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899" y="1314452"/>
            <a:ext cx="3920101" cy="302257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1200"/>
              </a:spcAft>
              <a:defRPr>
                <a:solidFill>
                  <a:schemeClr val="bg2"/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9" name="Shape 22">
            <a:extLst>
              <a:ext uri="{FF2B5EF4-FFF2-40B4-BE49-F238E27FC236}">
                <a16:creationId xmlns:a16="http://schemas.microsoft.com/office/drawing/2014/main" id="{DAF9ACF5-6503-45D0-82C2-44542CC569FF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773899" y="1314452"/>
            <a:ext cx="3920101" cy="302257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1200"/>
              </a:spcAft>
              <a:defRPr>
                <a:solidFill>
                  <a:schemeClr val="bg2"/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6314B-E255-489C-99AD-F08D8DCC85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13" name="Shape 21">
            <a:extLst>
              <a:ext uri="{FF2B5EF4-FFF2-40B4-BE49-F238E27FC236}">
                <a16:creationId xmlns:a16="http://schemas.microsoft.com/office/drawing/2014/main" id="{28884F20-6582-4384-B1A4-987F90622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56786"/>
            <a:ext cx="8222100" cy="45395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lnSpc>
                <a:spcPct val="90000"/>
              </a:lnSpc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FF655B-A5D7-407B-853E-24BDC71B17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231775"/>
            <a:ext cx="8223250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5212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 image1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899" y="1447117"/>
            <a:ext cx="2699318" cy="30211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>
                <a:solidFill>
                  <a:schemeClr val="bg2"/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Shape 21">
            <a:extLst>
              <a:ext uri="{FF2B5EF4-FFF2-40B4-BE49-F238E27FC236}">
                <a16:creationId xmlns:a16="http://schemas.microsoft.com/office/drawing/2014/main" id="{A15851CF-C263-4CAF-A199-8E953BA80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899" y="556786"/>
            <a:ext cx="2699317" cy="74470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23F1E8F-9628-4B0A-A2F7-9EA195AF09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7" y="231775"/>
            <a:ext cx="2699317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25C58-4F58-4D0C-8854-78EF3E11F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1525" y="231774"/>
            <a:ext cx="5580063" cy="42364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6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ody image2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899" y="1314451"/>
            <a:ext cx="3739689" cy="314081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>
                <a:solidFill>
                  <a:schemeClr val="bg2"/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25C58-4F58-4D0C-8854-78EF3E11F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2000" y="231774"/>
            <a:ext cx="4139588" cy="42234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Shape 21">
            <a:extLst>
              <a:ext uri="{FF2B5EF4-FFF2-40B4-BE49-F238E27FC236}">
                <a16:creationId xmlns:a16="http://schemas.microsoft.com/office/drawing/2014/main" id="{16B363A9-8D56-4648-896F-4C2AB9BAF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56786"/>
            <a:ext cx="3739277" cy="45395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lnSpc>
                <a:spcPct val="90000"/>
              </a:lnSpc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856CD43-929F-49DD-8D87-152E6083A7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231775"/>
            <a:ext cx="3739689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08176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ody image1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5C0CB-035E-4209-9B91-2E7B5BC770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25C58-4F58-4D0C-8854-78EF3E11F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2000" y="1392691"/>
            <a:ext cx="3970056" cy="2979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2F95F87-7A44-4A26-9AFB-A942D0BD5D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1487" y="1392691"/>
            <a:ext cx="3970056" cy="2979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21">
            <a:extLst>
              <a:ext uri="{FF2B5EF4-FFF2-40B4-BE49-F238E27FC236}">
                <a16:creationId xmlns:a16="http://schemas.microsoft.com/office/drawing/2014/main" id="{1ECB6C4F-E025-430A-817E-4CEFCEB45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56786"/>
            <a:ext cx="8222100" cy="45395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lnSpc>
                <a:spcPct val="90000"/>
              </a:lnSpc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1B09BD8-ACFD-434F-8FE7-66A611954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231775"/>
            <a:ext cx="8223250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85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ody">
    <p:bg>
      <p:bgPr>
        <a:solidFill>
          <a:schemeClr val="bg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E2FB-0DBF-4F9A-A5CA-443BF405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0" t="92671" r="882"/>
          <a:stretch/>
        </p:blipFill>
        <p:spPr>
          <a:xfrm>
            <a:off x="1" y="4688732"/>
            <a:ext cx="9144000" cy="454768"/>
          </a:xfrm>
          <a:prstGeom prst="rect">
            <a:avLst/>
          </a:prstGeom>
        </p:spPr>
      </p:pic>
      <p:sp>
        <p:nvSpPr>
          <p:cNvPr id="7" name="Shape 14">
            <a:extLst>
              <a:ext uri="{FF2B5EF4-FFF2-40B4-BE49-F238E27FC236}">
                <a16:creationId xmlns:a16="http://schemas.microsoft.com/office/drawing/2014/main" id="{CED24FA4-89DA-49A2-8141-95766D5D3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2451" y="4844779"/>
            <a:ext cx="419422" cy="1617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844D88-6713-42AB-9F1E-BFF27ADB8C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127" y="4757757"/>
            <a:ext cx="743279" cy="30793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C5AA93-3B68-41CA-A43F-E0465E7FB7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488" y="1187450"/>
            <a:ext cx="8221662" cy="33004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Shape 21">
            <a:extLst>
              <a:ext uri="{FF2B5EF4-FFF2-40B4-BE49-F238E27FC236}">
                <a16:creationId xmlns:a16="http://schemas.microsoft.com/office/drawing/2014/main" id="{61C21640-35BE-4911-9F16-29C331DC0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56786"/>
            <a:ext cx="8222100" cy="453958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lvl="0">
              <a:lnSpc>
                <a:spcPct val="90000"/>
              </a:lnSpc>
              <a:spcBef>
                <a:spcPts val="0"/>
              </a:spcBef>
              <a:defRPr sz="2400" b="1" spc="0">
                <a:solidFill>
                  <a:schemeClr val="tx2">
                    <a:lumMod val="10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4AC24DB-A5D2-4739-A1B7-72BDDF14F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488" y="231775"/>
            <a:ext cx="8223250" cy="179388"/>
          </a:xfrm>
          <a:prstGeom prst="rect">
            <a:avLst/>
          </a:prstGeom>
        </p:spPr>
        <p:txBody>
          <a:bodyPr lIns="72000" tIns="0" rIns="72000" bIns="0"/>
          <a:lstStyle>
            <a:lvl1pPr>
              <a:defRPr sz="1200" b="1">
                <a:latin typeface="+mn-lt"/>
              </a:defRPr>
            </a:lvl1pPr>
            <a:lvl2pPr>
              <a:defRPr sz="12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200" b="1">
                <a:latin typeface="+mn-lt"/>
              </a:defRPr>
            </a:lvl4pPr>
            <a:lvl5pPr>
              <a:defRPr sz="1200" b="1">
                <a:latin typeface="+mn-lt"/>
              </a:defRPr>
            </a:lvl5pPr>
          </a:lstStyle>
          <a:p>
            <a:pPr lvl="0"/>
            <a:r>
              <a:rPr lang="en-US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60990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sz="900">
                <a:latin typeface="+mj-lt"/>
              </a:defRPr>
            </a:lvl1pPr>
          </a:lstStyle>
          <a:p>
            <a:pPr algn="r"/>
            <a:fld id="{00000000-1234-1234-1234-123412341234}" type="slidenum">
              <a:rPr lang="en" smtClean="0">
                <a:solidFill>
                  <a:schemeClr val="lt2"/>
                </a:solidFill>
                <a:ea typeface="Roboto"/>
                <a:cs typeface="Roboto"/>
                <a:sym typeface="Roboto"/>
              </a:rPr>
              <a:pPr algn="r"/>
              <a:t>‹#›</a:t>
            </a:fld>
            <a:endParaRPr lang="en" sz="900">
              <a:solidFill>
                <a:schemeClr val="lt2"/>
              </a:solidFill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49" r:id="rId3"/>
    <p:sldLayoutId id="2147483668" r:id="rId4"/>
    <p:sldLayoutId id="2147483661" r:id="rId5"/>
    <p:sldLayoutId id="2147483662" r:id="rId6"/>
    <p:sldLayoutId id="2147483663" r:id="rId7"/>
    <p:sldLayoutId id="2147483664" r:id="rId8"/>
    <p:sldLayoutId id="2147483667" r:id="rId9"/>
    <p:sldLayoutId id="2147483665" r:id="rId10"/>
    <p:sldLayoutId id="2147483666" r:id="rId11"/>
    <p:sldLayoutId id="2147483669" r:id="rId12"/>
    <p:sldLayoutId id="2147483670" r:id="rId13"/>
    <p:sldLayoutId id="2147483657" r:id="rId14"/>
    <p:sldLayoutId id="214748365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 dirty="0">
          <a:solidFill>
            <a:srgbClr val="000000"/>
          </a:solidFill>
          <a:latin typeface="+mj-lt"/>
          <a:ea typeface="Tw Cen MT" panose="020B0602020104020603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j-lt"/>
          <a:ea typeface="Tw Cen MT" panose="020B06020201040206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2827863-9D17-4433-A081-B9371E19E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757" y="2500744"/>
            <a:ext cx="3686715" cy="8374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ECF5E3-6A3B-4AE3-94C4-570D063D9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19960">
            <a:off x="2553018" y="1869108"/>
            <a:ext cx="2861072" cy="7973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5EDEB9B-3403-45CE-84F7-C65067E6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25" y="2135400"/>
            <a:ext cx="8222100" cy="933600"/>
          </a:xfr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CV AND INTERVIEW PREPARATION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488934"/>
            <a:ext cx="5241078" cy="3090685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it-IT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it-IT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MOTIVATIA</a:t>
            </a:r>
            <a:r>
              <a:rPr lang="it-IT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 CE?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it-IT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 ce imi doresc sa lucrez in domeniu/la compania X (si cum ma pot plia pe cerintele lor)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it-IT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Cautati motivele intrinseci, nu externe (care tin de companie)</a:t>
            </a:r>
          </a:p>
          <a:p>
            <a:pPr marL="914400"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563880"/>
            <a:ext cx="8223250" cy="37337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endParaRPr lang="en-GB" sz="24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CD713-1969-4767-A298-882A1FC9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76" y="451151"/>
            <a:ext cx="2573266" cy="23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509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621" y="1602222"/>
            <a:ext cx="7041813" cy="2557083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INTREBARILE MELE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Lipsa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intrebari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lipsa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interes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Stabileste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cauti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nu ai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accepta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-&gt;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formuleaza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intrebari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atentie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fel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intrebari</a:t>
            </a:r>
            <a:endParaRPr lang="en-GB" sz="1800" dirty="0"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raspuns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am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exemple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practice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563880"/>
            <a:ext cx="8223250" cy="37337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endParaRPr lang="en-GB" sz="24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F24DE-4FA0-4BB6-9148-2F69D44B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56" y="638966"/>
            <a:ext cx="2590761" cy="19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850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627" y="1286635"/>
            <a:ext cx="7752169" cy="3180170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rgbClr val="FF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ATENTIE!</a:t>
            </a:r>
          </a:p>
          <a:p>
            <a:pPr lvl="0">
              <a:lnSpc>
                <a:spcPct val="107000"/>
              </a:lnSpc>
            </a:pPr>
            <a:endParaRPr lang="en-GB" sz="1800" b="1" dirty="0">
              <a:solidFill>
                <a:srgbClr val="FF0000"/>
              </a:solidFill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un dialog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Miza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ambele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parti,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mergi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relaxat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Suntem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cat se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poate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autentici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evidentiem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aspecte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relevante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adevarate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despre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insine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Vestimentatie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563880"/>
            <a:ext cx="8223250" cy="37337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endParaRPr lang="en-GB" sz="24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4FC05-7084-412F-9CD9-73856941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77" y="309723"/>
            <a:ext cx="2284891" cy="19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54332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1C5AE-F680-4CAA-9B79-6CA4B1B99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2432A7E-3654-439D-A459-5A100FDAC4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213" b="13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979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EDEB9B-3403-45CE-84F7-C65067E6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950" y="2211046"/>
            <a:ext cx="8222100" cy="713727"/>
          </a:xfr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Mult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succes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281D1-E839-45CA-ADCD-AB5CC5FE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88" y="2169281"/>
            <a:ext cx="1924387" cy="7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34491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87694D-DBFF-45A5-ACDB-706C8C0C6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25" y="800100"/>
            <a:ext cx="8222100" cy="11213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Cum ne </a:t>
            </a:r>
            <a:r>
              <a:rPr lang="en-US" dirty="0" err="1">
                <a:solidFill>
                  <a:schemeClr val="bg1"/>
                </a:solidFill>
              </a:rPr>
              <a:t>pregatim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angajare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2FB5609-EC5A-4BA6-81BD-2D1C08D87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25" y="2232660"/>
            <a:ext cx="8222100" cy="2438400"/>
          </a:xfrm>
        </p:spPr>
        <p:txBody>
          <a:bodyPr/>
          <a:lstStyle/>
          <a:p>
            <a:endParaRPr lang="en-GB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CURRICULUM VITAE</a:t>
            </a:r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PROFILUL DE LINKEDIN</a:t>
            </a:r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F4C77-3B36-4586-A7EB-E76A341B840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62451" y="4844779"/>
            <a:ext cx="419422" cy="161723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4C457-8906-4CFA-B1A2-FABC9CF4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89" y="2169281"/>
            <a:ext cx="1924386" cy="8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4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749" y="671639"/>
            <a:ext cx="8375256" cy="4029834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Ideal pe o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singura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lb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engleza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aveti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pregatit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ambele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Adapteaza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-l la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jobul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la care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aplici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Atasati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portofoliul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Foloseste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cuvinte-cheie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din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anuntul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recrutare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care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aplici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cauta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anunturi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Mentioneaza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realizarile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nu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taskurile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incearca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legi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aspecte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tehnice</a:t>
            </a:r>
            <a:endParaRPr lang="en-GB" sz="1800" dirty="0"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spre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LinkedIn, GitHub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Voluntariat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Platforme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canva.com, novoresume.com ,“CV generator”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331774"/>
            <a:ext cx="8223250" cy="461245"/>
          </a:xfrm>
        </p:spPr>
        <p:txBody>
          <a:bodyPr/>
          <a:lstStyle/>
          <a:p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CURRICULUM VITAE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99" y="1314452"/>
            <a:ext cx="7361461" cy="3022576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COMPLETARE INFORMATII</a:t>
            </a:r>
            <a:endParaRPr lang="en-GB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Foto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coperta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Experienta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profesionala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descriere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responsabilitati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cuvinte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cheie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107000"/>
              </a:lnSpc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- SIIT –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descriere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proiect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tehnologii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link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portofoliu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etc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Orice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cursuri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tehnice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urmate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Skills –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cuvinte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cheie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en-GB" sz="11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563880"/>
            <a:ext cx="8223250" cy="37337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PROFILUL DE LINKEDIN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64002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99" y="1011504"/>
            <a:ext cx="7361461" cy="3568116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CREARE RETEA</a:t>
            </a:r>
            <a:endParaRPr lang="en-GB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Conectare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profesionisti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(HR,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Manageri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departamente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alti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specialistI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domeniu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toti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cunoscutii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nostri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din IT)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Cautare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companii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follow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Job alerts </a:t>
            </a:r>
          </a:p>
          <a:p>
            <a:pPr marL="457200" lvl="1">
              <a:lnSpc>
                <a:spcPct val="107000"/>
              </a:lnSpc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JOIN IN GRUPURI DE PROFIL 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(LinkedIn, Facebook)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GB" sz="1800" u="sng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Alumni </a:t>
            </a:r>
            <a:r>
              <a:rPr lang="en-GB" sz="1800" u="sng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Scoala</a:t>
            </a:r>
            <a:r>
              <a:rPr lang="en-GB" sz="1800" u="sng" dirty="0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u="sng" dirty="0" err="1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Informala</a:t>
            </a:r>
            <a:r>
              <a:rPr lang="en-GB" sz="1800" u="sng"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de IT</a:t>
            </a:r>
            <a:endParaRPr lang="en-GB" sz="1800" u="sng" dirty="0"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GB" u="sn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563880"/>
            <a:ext cx="8223250" cy="37337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PROFILUL DE LINKEDIN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7629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15B7-03F8-4389-A9F6-05FF15DDB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25" y="449581"/>
            <a:ext cx="8222100" cy="942249"/>
          </a:xfrm>
        </p:spPr>
        <p:txBody>
          <a:bodyPr/>
          <a:lstStyle/>
          <a:p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PARTEA ORGANIZATORICA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EAEC8-0EFC-4FA6-8CA0-700E06DE5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24" y="1051965"/>
            <a:ext cx="6754743" cy="4005557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Fa-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un document excel in care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treci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aplicare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CV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Compune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raspunsuri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orice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intrebare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posibila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repeta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-le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Faci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research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despre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companie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 tip de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am – HR/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tehnic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durata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aproximativa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persoanele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Asculta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podcasts/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tutoriale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tehnice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engleza</a:t>
            </a:r>
            <a:endParaRPr lang="en-GB" sz="1800" dirty="0"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5380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99" y="1699260"/>
            <a:ext cx="7361461" cy="2637768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VALORILE PERSONALE 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Stabilesc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defineste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Stiu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vreau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la un job- 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Meritocratie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umanitate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echilibru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Stiu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 as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accepta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incalcarea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legii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discriminare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B6741-1A76-4368-80FB-80BA03FC8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563880"/>
            <a:ext cx="8223250" cy="37337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endParaRPr lang="en-GB" sz="24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BD72D-2099-434B-9739-B2EC3A72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80" y="742950"/>
            <a:ext cx="3509920" cy="15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3264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43" y="1108609"/>
            <a:ext cx="5176647" cy="3600956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ABILITATILE MELE 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endParaRPr lang="en-GB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Care sunt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punctele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tale forte/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anume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diferentiaza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ceilalti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candidati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Ex: Am o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minte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structurata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organizata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sunt un team player, sunt </a:t>
            </a:r>
            <a:r>
              <a:rPr lang="en-GB" sz="1800" dirty="0" err="1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onest</a:t>
            </a: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914400">
              <a:lnSpc>
                <a:spcPct val="107000"/>
              </a:lnSpc>
            </a:pPr>
            <a:r>
              <a:rPr lang="en-GB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DFD16-A163-41E8-AD87-9584236C6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20" y="1492980"/>
            <a:ext cx="2536699" cy="1279939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E6DD68B-C821-4C47-9DA0-9FE4E173D5C9}"/>
              </a:ext>
            </a:extLst>
          </p:cNvPr>
          <p:cNvSpPr txBox="1">
            <a:spLocks/>
          </p:cNvSpPr>
          <p:nvPr/>
        </p:nvSpPr>
        <p:spPr>
          <a:xfrm>
            <a:off x="6158039" y="687823"/>
            <a:ext cx="2536699" cy="161031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 u="none" strike="noStrike" cap="none">
                <a:solidFill>
                  <a:schemeClr val="bg2"/>
                </a:solidFill>
                <a:latin typeface="+mj-lt"/>
                <a:ea typeface="Tw Cen MT" panose="020B0602020104020603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>
              <a:highlight>
                <a:srgbClr val="FF00FF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3CCAB-B835-4EC4-875B-62A7333DA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00878" y="1666960"/>
            <a:ext cx="3816879" cy="2929316"/>
          </a:xfrm>
        </p:spPr>
        <p:txBody>
          <a:bodyPr/>
          <a:lstStyle/>
          <a:p>
            <a:pPr algn="l" fontAlgn="base">
              <a:lnSpc>
                <a:spcPct val="150000"/>
              </a:lnSpc>
            </a:pPr>
            <a:r>
              <a:rPr lang="en-GB" sz="1600" i="0" dirty="0">
                <a:effectLst/>
                <a:latin typeface="Segoe Print" panose="02000600000000000000" pitchFamily="2" charset="0"/>
              </a:rPr>
              <a:t> </a:t>
            </a:r>
            <a:endParaRPr lang="en-GB" b="0" dirty="0">
              <a:latin typeface="Segoe Print" panose="02000600000000000000" pitchFamily="2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C0838A8-9AF8-4BF1-8CF5-A650FEA8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6998"/>
            <a:ext cx="8222100" cy="437537"/>
          </a:xfrm>
        </p:spPr>
        <p:txBody>
          <a:bodyPr/>
          <a:lstStyle/>
          <a:p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br>
              <a:rPr lang="en-GB" sz="24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1249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72F28-30A1-4E8D-897C-8612103A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99" y="1514906"/>
            <a:ext cx="8421247" cy="3071808"/>
          </a:xfrm>
        </p:spPr>
        <p:txBody>
          <a:bodyPr/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it-IT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INTREBARI UZUALE LA INTERVIU 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it-IT" sz="18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Asteptarile salariale </a:t>
            </a:r>
          </a:p>
          <a:p>
            <a:pPr lvl="0">
              <a:lnSpc>
                <a:spcPct val="107000"/>
              </a:lnSpc>
            </a:pPr>
            <a:r>
              <a:rPr lang="it-IT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oferim un interval;</a:t>
            </a:r>
            <a:endParaRPr lang="it-IT" sz="16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it-IT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Glassdoor.com, Undelucram.ro, AIMS, HIPPO.RO, Brainspotting, Hays Romania, Catalyst, paylab.ro</a:t>
            </a:r>
            <a:endParaRPr lang="it-IT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it-IT" sz="18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Unde te vezi pe viitor?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it-IT" sz="1800" dirty="0"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 ce vrei sa pleci de la jobul actual/din domeniul actual?</a:t>
            </a:r>
            <a:endParaRPr lang="it-IT" sz="1800" dirty="0"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4DF1F-EFE9-49F1-8FC9-7055F7D9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INTERVIUL DE SELECTIE</a:t>
            </a:r>
            <a:br>
              <a:rPr lang="en-GB" sz="2400" dirty="0"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63D7A-ED22-486C-A13C-8284C7B8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7" y="98039"/>
            <a:ext cx="3334723" cy="14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02491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terial">
  <a:themeElements>
    <a:clrScheme name="SIIT">
      <a:dk1>
        <a:srgbClr val="642C86"/>
      </a:dk1>
      <a:lt1>
        <a:srgbClr val="FFFFFF"/>
      </a:lt1>
      <a:dk2>
        <a:srgbClr val="424242"/>
      </a:dk2>
      <a:lt2>
        <a:srgbClr val="FAFAFA"/>
      </a:lt2>
      <a:accent1>
        <a:srgbClr val="642C86"/>
      </a:accent1>
      <a:accent2>
        <a:srgbClr val="9309A5"/>
      </a:accent2>
      <a:accent3>
        <a:srgbClr val="FC7100"/>
      </a:accent3>
      <a:accent4>
        <a:srgbClr val="FFA000"/>
      </a:accent4>
      <a:accent5>
        <a:srgbClr val="FFF100"/>
      </a:accent5>
      <a:accent6>
        <a:srgbClr val="F4B400"/>
      </a:accent6>
      <a:hlink>
        <a:srgbClr val="F79320"/>
      </a:hlink>
      <a:folHlink>
        <a:srgbClr val="7E3F9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</TotalTime>
  <Words>479</Words>
  <Application>Microsoft Office PowerPoint</Application>
  <PresentationFormat>On-screen Show (16:9)</PresentationFormat>
  <Paragraphs>81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Segoe Print</vt:lpstr>
      <vt:lpstr>Wingdings</vt:lpstr>
      <vt:lpstr>material</vt:lpstr>
      <vt:lpstr>CV AND INTERVIEW PREPARATION </vt:lpstr>
      <vt:lpstr>Cum ne pregatim pentru angajare?</vt:lpstr>
      <vt:lpstr>PowerPoint Presentation</vt:lpstr>
      <vt:lpstr>PowerPoint Presentation</vt:lpstr>
      <vt:lpstr>PowerPoint Presentation</vt:lpstr>
      <vt:lpstr>PARTEA ORGANIZATORICA </vt:lpstr>
      <vt:lpstr>PowerPoint Presentation</vt:lpstr>
      <vt:lpstr>INTERVIUL DE SELECTIE </vt:lpstr>
      <vt:lpstr>INTERVIUL DE SELECTIE </vt:lpstr>
      <vt:lpstr>PowerPoint Presentation</vt:lpstr>
      <vt:lpstr>PowerPoint Presentation</vt:lpstr>
      <vt:lpstr>PowerPoint Presentation</vt:lpstr>
      <vt:lpstr>PowerPoint Presentation</vt:lpstr>
      <vt:lpstr>Mult succes!</vt:lpstr>
    </vt:vector>
  </TitlesOfParts>
  <Company>Scoala Informala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Anca Sofan</dc:creator>
  <cp:lastModifiedBy>Florentina</cp:lastModifiedBy>
  <cp:revision>77</cp:revision>
  <dcterms:modified xsi:type="dcterms:W3CDTF">2022-12-08T18:27:46Z</dcterms:modified>
</cp:coreProperties>
</file>